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9" r:id="rId4"/>
    <p:sldId id="260" r:id="rId5"/>
    <p:sldId id="264" r:id="rId6"/>
    <p:sldId id="265" r:id="rId7"/>
    <p:sldId id="266" r:id="rId8"/>
    <p:sldId id="267" r:id="rId9"/>
    <p:sldId id="284" r:id="rId10"/>
    <p:sldId id="268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2" r:id="rId23"/>
    <p:sldId id="283" r:id="rId24"/>
    <p:sldId id="285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8A15"/>
    <a:srgbClr val="824100"/>
    <a:srgbClr val="69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031" autoAdjust="0"/>
  </p:normalViewPr>
  <p:slideViewPr>
    <p:cSldViewPr snapToGrid="0" snapToObjects="1">
      <p:cViewPr varScale="1">
        <p:scale>
          <a:sx n="99" d="100"/>
          <a:sy n="99" d="100"/>
        </p:scale>
        <p:origin x="-80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AFEDCC-F005-3D4A-9ABE-E3D43802B99E}" type="datetimeFigureOut">
              <a:rPr lang="en-US" smtClean="0"/>
              <a:t>9/5/18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F4CAB0-1B8D-9445-8A02-194ED1E42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268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dailybruin.com</a:t>
            </a:r>
            <a:r>
              <a:rPr lang="en-US" dirty="0" smtClean="0"/>
              <a:t>/2017/10/29/the-quad-after-last-weeks-record-setting-heat-wave-some-tips-for-the-next-one/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4CAB0-1B8D-9445-8A02-194ED1E426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34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4CAB0-1B8D-9445-8A02-194ED1E426B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7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4CAB0-1B8D-9445-8A02-194ED1E426B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70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4CAB0-1B8D-9445-8A02-194ED1E426B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70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4CAB0-1B8D-9445-8A02-194ED1E426B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70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4CAB0-1B8D-9445-8A02-194ED1E426B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70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4CAB0-1B8D-9445-8A02-194ED1E426B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70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4CAB0-1B8D-9445-8A02-194ED1E426B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70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4CAB0-1B8D-9445-8A02-194ED1E426B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70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4CAB0-1B8D-9445-8A02-194ED1E426B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70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4CAB0-1B8D-9445-8A02-194ED1E426B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7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Our planet is getting warmer. This summer has [set records](https://</a:t>
            </a:r>
            <a:r>
              <a:rPr lang="en-US" dirty="0" err="1" smtClean="0"/>
              <a:t>www.washingtonpost.com</a:t>
            </a:r>
            <a:r>
              <a:rPr lang="en-US" dirty="0" smtClean="0"/>
              <a:t>/news/capital-weather-gang/</a:t>
            </a:r>
            <a:r>
              <a:rPr lang="en-US" dirty="0" err="1" smtClean="0"/>
              <a:t>wp</a:t>
            </a:r>
            <a:r>
              <a:rPr lang="en-US" dirty="0" smtClean="0"/>
              <a:t>/2018/07/03/hot-planet-all-time-heat-records-have-been-set-all-over-the-world-in-last-week/?</a:t>
            </a:r>
            <a:r>
              <a:rPr lang="en-US" dirty="0" err="1" smtClean="0"/>
              <a:t>utm_term</a:t>
            </a:r>
            <a:r>
              <a:rPr lang="en-US" dirty="0" smtClean="0"/>
              <a:t>=.117468c8c1a6) in the Northern Hemisphere, from [Europe to Japan to North America](https://</a:t>
            </a:r>
            <a:r>
              <a:rPr lang="en-US" dirty="0" err="1" smtClean="0"/>
              <a:t>www.cnn.com</a:t>
            </a:r>
            <a:r>
              <a:rPr lang="en-US" dirty="0" smtClean="0"/>
              <a:t>/2018/07/23/world/global-</a:t>
            </a:r>
            <a:r>
              <a:rPr lang="en-US" dirty="0" err="1" smtClean="0"/>
              <a:t>heatwaves</a:t>
            </a:r>
            <a:r>
              <a:rPr lang="en-US" dirty="0" smtClean="0"/>
              <a:t>-climate-change-</a:t>
            </a:r>
            <a:r>
              <a:rPr lang="en-US" dirty="0" err="1" smtClean="0"/>
              <a:t>wxc</a:t>
            </a:r>
            <a:r>
              <a:rPr lang="en-US" dirty="0" smtClean="0"/>
              <a:t>/</a:t>
            </a:r>
            <a:r>
              <a:rPr lang="en-US" dirty="0" err="1" smtClean="0"/>
              <a:t>index.html</a:t>
            </a:r>
            <a:r>
              <a:rPr lang="en-US" dirty="0" smtClean="0"/>
              <a:t>),  and it is going to be one of the [hottest summers on record](https://</a:t>
            </a:r>
            <a:r>
              <a:rPr lang="en-US" dirty="0" err="1" smtClean="0"/>
              <a:t>www.cnn.com</a:t>
            </a:r>
            <a:r>
              <a:rPr lang="en-US" dirty="0" smtClean="0"/>
              <a:t>/2018/07/28/us/2018-global-heat-record-4th-wxc/</a:t>
            </a:r>
            <a:r>
              <a:rPr lang="en-US" dirty="0" err="1" smtClean="0"/>
              <a:t>index.html</a:t>
            </a:r>
            <a:r>
              <a:rPr lang="en-US" dirty="0" smtClean="0"/>
              <a:t>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4CAB0-1B8D-9445-8A02-194ED1E426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0577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4CAB0-1B8D-9445-8A02-194ED1E426B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70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4CAB0-1B8D-9445-8A02-194ED1E426B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70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4CAB0-1B8D-9445-8A02-194ED1E426B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70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4CAB0-1B8D-9445-8A02-194ED1E426B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7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4CAB0-1B8D-9445-8A02-194ED1E426B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537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E.g., raise awareness of the dangers of high temperatures, ensure electric grid reliability to power air conditioners, ensure ample capacity for hospitals and medical facilities to treat patients,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4CAB0-1B8D-9445-8A02-194ED1E426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7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4CAB0-1B8D-9445-8A02-194ED1E426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7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4CAB0-1B8D-9445-8A02-194ED1E426B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7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4CAB0-1B8D-9445-8A02-194ED1E426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7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4CAB0-1B8D-9445-8A02-194ED1E426B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7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4CAB0-1B8D-9445-8A02-194ED1E426B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7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E24DA-6A54-8248-A2DD-5791C87185F7}" type="datetimeFigureOut">
              <a:rPr lang="en-US" smtClean="0"/>
              <a:t>9/5/18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8162F-036A-3647-BE1C-836A38874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2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E24DA-6A54-8248-A2DD-5791C87185F7}" type="datetimeFigureOut">
              <a:rPr lang="en-US" smtClean="0"/>
              <a:t>9/5/18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8162F-036A-3647-BE1C-836A38874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727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E24DA-6A54-8248-A2DD-5791C87185F7}" type="datetimeFigureOut">
              <a:rPr lang="en-US" smtClean="0"/>
              <a:t>9/5/18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8162F-036A-3647-BE1C-836A38874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596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E24DA-6A54-8248-A2DD-5791C87185F7}" type="datetimeFigureOut">
              <a:rPr lang="en-US" smtClean="0"/>
              <a:t>9/5/18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8162F-036A-3647-BE1C-836A38874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918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E24DA-6A54-8248-A2DD-5791C87185F7}" type="datetimeFigureOut">
              <a:rPr lang="en-US" smtClean="0"/>
              <a:t>9/5/18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8162F-036A-3647-BE1C-836A38874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178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E24DA-6A54-8248-A2DD-5791C87185F7}" type="datetimeFigureOut">
              <a:rPr lang="en-US" smtClean="0"/>
              <a:t>9/5/18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8162F-036A-3647-BE1C-836A38874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73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E24DA-6A54-8248-A2DD-5791C87185F7}" type="datetimeFigureOut">
              <a:rPr lang="en-US" smtClean="0"/>
              <a:t>9/5/18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8162F-036A-3647-BE1C-836A38874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83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E24DA-6A54-8248-A2DD-5791C87185F7}" type="datetimeFigureOut">
              <a:rPr lang="en-US" smtClean="0"/>
              <a:t>9/5/18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8162F-036A-3647-BE1C-836A38874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35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E24DA-6A54-8248-A2DD-5791C87185F7}" type="datetimeFigureOut">
              <a:rPr lang="en-US" smtClean="0"/>
              <a:t>9/5/18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8162F-036A-3647-BE1C-836A38874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56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E24DA-6A54-8248-A2DD-5791C87185F7}" type="datetimeFigureOut">
              <a:rPr lang="en-US" smtClean="0"/>
              <a:t>9/5/18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8162F-036A-3647-BE1C-836A38874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39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E24DA-6A54-8248-A2DD-5791C87185F7}" type="datetimeFigureOut">
              <a:rPr lang="en-US" smtClean="0"/>
              <a:t>9/5/18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8162F-036A-3647-BE1C-836A38874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375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AE24DA-6A54-8248-A2DD-5791C87185F7}" type="datetimeFigureOut">
              <a:rPr lang="en-US" smtClean="0"/>
              <a:t>9/5/18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8162F-036A-3647-BE1C-836A38874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66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3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8684" b="1279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85800" y="419102"/>
            <a:ext cx="7658100" cy="2247898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/>
              <a:t>Rising Temperatures</a:t>
            </a:r>
          </a:p>
          <a:p>
            <a:pPr algn="ctr"/>
            <a:endParaRPr lang="en-US" sz="2000" dirty="0"/>
          </a:p>
          <a:p>
            <a:pPr algn="ctr"/>
            <a:r>
              <a:rPr lang="en-US" sz="2400" dirty="0"/>
              <a:t>Developing a model to predict human health impacts </a:t>
            </a:r>
            <a:endParaRPr lang="en-US" sz="2400" dirty="0" smtClean="0"/>
          </a:p>
          <a:p>
            <a:pPr algn="ctr"/>
            <a:r>
              <a:rPr lang="en-US" sz="2400" dirty="0" smtClean="0"/>
              <a:t>from </a:t>
            </a:r>
            <a:r>
              <a:rPr lang="en-US" sz="2400" dirty="0"/>
              <a:t>a changing </a:t>
            </a:r>
            <a:r>
              <a:rPr lang="en-US" sz="2400" dirty="0" smtClean="0"/>
              <a:t>climate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3271036" y="4438471"/>
            <a:ext cx="2613090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</a:rPr>
              <a:t>Emily Nilson</a:t>
            </a:r>
          </a:p>
          <a:p>
            <a:pPr algn="ctr"/>
            <a:endParaRPr lang="en-US" sz="2000" dirty="0" smtClean="0">
              <a:solidFill>
                <a:srgbClr val="FFFFFF"/>
              </a:solidFill>
            </a:endParaRPr>
          </a:p>
          <a:p>
            <a:pPr algn="ctr"/>
            <a:r>
              <a:rPr lang="en-US" sz="2000" dirty="0">
                <a:solidFill>
                  <a:srgbClr val="FFFFFF"/>
                </a:solidFill>
              </a:rPr>
              <a:t>Data </a:t>
            </a:r>
            <a:r>
              <a:rPr lang="en-US" sz="2000" dirty="0" smtClean="0">
                <a:solidFill>
                  <a:srgbClr val="FFFFFF"/>
                </a:solidFill>
              </a:rPr>
              <a:t>Science Batch 625</a:t>
            </a:r>
          </a:p>
          <a:p>
            <a:pPr algn="ctr"/>
            <a:r>
              <a:rPr lang="en-US" sz="2000" dirty="0" smtClean="0">
                <a:solidFill>
                  <a:srgbClr val="FFFFFF"/>
                </a:solidFill>
              </a:rPr>
              <a:t>General Assembly 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035300" y="5156200"/>
            <a:ext cx="2959100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829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>
          <a:xfrm>
            <a:off x="368300" y="127000"/>
            <a:ext cx="8674100" cy="977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800" b="1" dirty="0" smtClean="0">
                <a:solidFill>
                  <a:srgbClr val="690000"/>
                </a:solidFill>
              </a:rPr>
              <a:t>EDA: Distribution of Climate Indicators (X)</a:t>
            </a:r>
            <a:endParaRPr lang="en-US" sz="3800" b="1" dirty="0">
              <a:solidFill>
                <a:srgbClr val="69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1130300"/>
            <a:ext cx="6743700" cy="0"/>
          </a:xfrm>
          <a:prstGeom prst="line">
            <a:avLst/>
          </a:prstGeom>
          <a:ln w="28575" cmpd="sng">
            <a:solidFill>
              <a:srgbClr val="FC8A1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893" y="1255670"/>
            <a:ext cx="6159961" cy="540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591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>
          <a:xfrm>
            <a:off x="368300" y="127000"/>
            <a:ext cx="8674100" cy="977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800" b="1" dirty="0" smtClean="0">
                <a:solidFill>
                  <a:srgbClr val="690000"/>
                </a:solidFill>
              </a:rPr>
              <a:t>EDA: Distribution of Hospitalizations (y)</a:t>
            </a:r>
            <a:endParaRPr lang="en-US" sz="3800" b="1" dirty="0">
              <a:solidFill>
                <a:srgbClr val="69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1130300"/>
            <a:ext cx="6743700" cy="0"/>
          </a:xfrm>
          <a:prstGeom prst="line">
            <a:avLst/>
          </a:prstGeom>
          <a:ln w="28575" cmpd="sng">
            <a:solidFill>
              <a:srgbClr val="FC8A1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509" y="1403003"/>
            <a:ext cx="4563536" cy="26120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14303" y="4586949"/>
            <a:ext cx="255822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/>
              <a:t>Added</a:t>
            </a:r>
          </a:p>
          <a:p>
            <a:pPr algn="ctr"/>
            <a:r>
              <a:rPr lang="en-US" sz="2800" b="1" dirty="0" smtClean="0"/>
              <a:t> Hospitalization</a:t>
            </a:r>
          </a:p>
          <a:p>
            <a:pPr algn="ctr"/>
            <a:r>
              <a:rPr lang="en-US" sz="2800" b="1" i="1" dirty="0" smtClean="0"/>
              <a:t>Rate</a:t>
            </a:r>
            <a:endParaRPr lang="en-US" sz="2800" b="1" i="1" dirty="0"/>
          </a:p>
        </p:txBody>
      </p:sp>
      <p:sp>
        <p:nvSpPr>
          <p:cNvPr id="6" name="Rectangle 5"/>
          <p:cNvSpPr/>
          <p:nvPr/>
        </p:nvSpPr>
        <p:spPr>
          <a:xfrm>
            <a:off x="814303" y="2381485"/>
            <a:ext cx="255822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/>
              <a:t> Number of Hospitalizations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898" y="4195451"/>
            <a:ext cx="4092509" cy="249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31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>
          <a:xfrm>
            <a:off x="368300" y="127000"/>
            <a:ext cx="8674100" cy="977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800" b="1" dirty="0" smtClean="0">
                <a:solidFill>
                  <a:srgbClr val="690000"/>
                </a:solidFill>
              </a:rPr>
              <a:t>EDA: </a:t>
            </a:r>
            <a:r>
              <a:rPr lang="en-US" sz="3800" b="1" dirty="0" err="1" smtClean="0">
                <a:solidFill>
                  <a:srgbClr val="690000"/>
                </a:solidFill>
              </a:rPr>
              <a:t>Heatmap</a:t>
            </a:r>
            <a:endParaRPr lang="en-US" sz="3800" b="1" dirty="0">
              <a:solidFill>
                <a:srgbClr val="69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1130300"/>
            <a:ext cx="6743700" cy="0"/>
          </a:xfrm>
          <a:prstGeom prst="line">
            <a:avLst/>
          </a:prstGeom>
          <a:ln w="28575" cmpd="sng">
            <a:solidFill>
              <a:srgbClr val="FC8A1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63" y="1359734"/>
            <a:ext cx="7491128" cy="529919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2591495" y="3386508"/>
            <a:ext cx="885213" cy="885213"/>
          </a:xfrm>
          <a:prstGeom prst="ellipse">
            <a:avLst/>
          </a:prstGeom>
          <a:noFill/>
          <a:ln w="57150" cmpd="sng">
            <a:solidFill>
              <a:srgbClr val="69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5"/>
          <p:cNvSpPr txBox="1">
            <a:spLocks/>
          </p:cNvSpPr>
          <p:nvPr/>
        </p:nvSpPr>
        <p:spPr>
          <a:xfrm>
            <a:off x="60400" y="5681024"/>
            <a:ext cx="2531095" cy="977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err="1" smtClean="0">
                <a:solidFill>
                  <a:srgbClr val="690000"/>
                </a:solidFill>
              </a:rPr>
              <a:t>Avg</a:t>
            </a:r>
            <a:r>
              <a:rPr lang="en-US" sz="2400" b="1" dirty="0" smtClean="0">
                <a:solidFill>
                  <a:srgbClr val="690000"/>
                </a:solidFill>
              </a:rPr>
              <a:t> High Temp vs. </a:t>
            </a:r>
          </a:p>
          <a:p>
            <a:pPr algn="l"/>
            <a:r>
              <a:rPr lang="en-US" sz="2400" b="1" dirty="0" smtClean="0">
                <a:solidFill>
                  <a:srgbClr val="690000"/>
                </a:solidFill>
              </a:rPr>
              <a:t># Hospitalizations</a:t>
            </a:r>
            <a:endParaRPr lang="en-US" sz="2400" b="1" dirty="0">
              <a:solidFill>
                <a:srgbClr val="690000"/>
              </a:solidFill>
            </a:endParaRPr>
          </a:p>
        </p:txBody>
      </p:sp>
      <p:cxnSp>
        <p:nvCxnSpPr>
          <p:cNvPr id="11" name="Straight Arrow Connector 10"/>
          <p:cNvCxnSpPr>
            <a:endCxn id="9" idx="3"/>
          </p:cNvCxnSpPr>
          <p:nvPr/>
        </p:nvCxnSpPr>
        <p:spPr>
          <a:xfrm flipV="1">
            <a:off x="1321406" y="4142085"/>
            <a:ext cx="1399725" cy="1538939"/>
          </a:xfrm>
          <a:prstGeom prst="straightConnector1">
            <a:avLst/>
          </a:prstGeom>
          <a:ln w="57150" cmpd="sng">
            <a:solidFill>
              <a:srgbClr val="690000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319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>
          <a:xfrm>
            <a:off x="368300" y="127000"/>
            <a:ext cx="8674100" cy="977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800" b="1" dirty="0" smtClean="0">
                <a:solidFill>
                  <a:srgbClr val="690000"/>
                </a:solidFill>
              </a:rPr>
              <a:t>EDA: Climate Indicators &amp; Hospitalizations</a:t>
            </a:r>
            <a:endParaRPr lang="en-US" sz="3800" b="1" dirty="0">
              <a:solidFill>
                <a:srgbClr val="69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1130300"/>
            <a:ext cx="6743700" cy="0"/>
          </a:xfrm>
          <a:prstGeom prst="line">
            <a:avLst/>
          </a:prstGeom>
          <a:ln w="28575" cmpd="sng">
            <a:solidFill>
              <a:srgbClr val="FC8A1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1405"/>
            <a:ext cx="9144000" cy="510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49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>
          <a:xfrm>
            <a:off x="368300" y="127000"/>
            <a:ext cx="8674100" cy="977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800" b="1" dirty="0" smtClean="0">
                <a:solidFill>
                  <a:srgbClr val="690000"/>
                </a:solidFill>
              </a:rPr>
              <a:t>EDA: Climate Indicators &amp; </a:t>
            </a:r>
            <a:r>
              <a:rPr lang="en-US" sz="3800" b="1" dirty="0" err="1" smtClean="0">
                <a:solidFill>
                  <a:srgbClr val="690000"/>
                </a:solidFill>
              </a:rPr>
              <a:t>Hosp</a:t>
            </a:r>
            <a:r>
              <a:rPr lang="en-US" sz="3800" b="1" dirty="0" smtClean="0">
                <a:solidFill>
                  <a:srgbClr val="690000"/>
                </a:solidFill>
              </a:rPr>
              <a:t> </a:t>
            </a:r>
            <a:r>
              <a:rPr lang="en-US" sz="3800" b="1" i="1" dirty="0" smtClean="0">
                <a:solidFill>
                  <a:srgbClr val="690000"/>
                </a:solidFill>
              </a:rPr>
              <a:t>Rate</a:t>
            </a:r>
            <a:endParaRPr lang="en-US" sz="3800" b="1" dirty="0">
              <a:solidFill>
                <a:srgbClr val="69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1130300"/>
            <a:ext cx="6743700" cy="0"/>
          </a:xfrm>
          <a:prstGeom prst="line">
            <a:avLst/>
          </a:prstGeom>
          <a:ln w="28575" cmpd="sng">
            <a:solidFill>
              <a:srgbClr val="FC8A1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64" y="1194440"/>
            <a:ext cx="8852136" cy="556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195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>
          <a:xfrm>
            <a:off x="368300" y="127000"/>
            <a:ext cx="8674100" cy="977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800" b="1" dirty="0" smtClean="0">
                <a:solidFill>
                  <a:srgbClr val="690000"/>
                </a:solidFill>
              </a:rPr>
              <a:t>EDA: </a:t>
            </a:r>
            <a:r>
              <a:rPr lang="en-US" sz="3800" b="1" dirty="0" err="1" smtClean="0">
                <a:solidFill>
                  <a:srgbClr val="690000"/>
                </a:solidFill>
              </a:rPr>
              <a:t>Collinearity</a:t>
            </a:r>
            <a:r>
              <a:rPr lang="en-US" sz="3800" b="1" dirty="0" smtClean="0">
                <a:solidFill>
                  <a:srgbClr val="690000"/>
                </a:solidFill>
              </a:rPr>
              <a:t>?</a:t>
            </a:r>
            <a:endParaRPr lang="en-US" sz="3800" b="1" dirty="0">
              <a:solidFill>
                <a:srgbClr val="69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1130300"/>
            <a:ext cx="6743700" cy="0"/>
          </a:xfrm>
          <a:prstGeom prst="line">
            <a:avLst/>
          </a:prstGeom>
          <a:ln w="28575" cmpd="sng">
            <a:solidFill>
              <a:srgbClr val="FC8A1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6" y="1981013"/>
            <a:ext cx="2926080" cy="29260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857" y="1981013"/>
            <a:ext cx="2926080" cy="29260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0518" y="1981013"/>
            <a:ext cx="2926080" cy="292608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7294" y="5652733"/>
            <a:ext cx="78399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dirty="0" smtClean="0"/>
              <a:t>Climate indicators not correlated with each another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38287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>
          <a:xfrm>
            <a:off x="368300" y="127000"/>
            <a:ext cx="8674100" cy="977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800" b="1" dirty="0" smtClean="0">
                <a:solidFill>
                  <a:srgbClr val="690000"/>
                </a:solidFill>
              </a:rPr>
              <a:t>Linear Regression Model</a:t>
            </a:r>
            <a:endParaRPr lang="en-US" sz="3800" b="1" dirty="0">
              <a:solidFill>
                <a:srgbClr val="69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1130300"/>
            <a:ext cx="6743700" cy="0"/>
          </a:xfrm>
          <a:prstGeom prst="line">
            <a:avLst/>
          </a:prstGeom>
          <a:ln w="28575" cmpd="sng">
            <a:solidFill>
              <a:srgbClr val="FC8A1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37694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smtClean="0"/>
              <a:t>Steps: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Calculate null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Establish baseline model with entire dataset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Since ultimate goal would be to train data on one timeframe and apply it to another (e.g., climate projections for the future), manually separate data into training and testing sets</a:t>
            </a:r>
            <a:endParaRPr lang="en-US" dirty="0"/>
          </a:p>
        </p:txBody>
      </p:sp>
      <p:sp>
        <p:nvSpPr>
          <p:cNvPr id="11" name="Content Placeholder 9"/>
          <p:cNvSpPr txBox="1">
            <a:spLocks/>
          </p:cNvSpPr>
          <p:nvPr/>
        </p:nvSpPr>
        <p:spPr>
          <a:xfrm>
            <a:off x="1774516" y="5208039"/>
            <a:ext cx="2378049" cy="1218630"/>
          </a:xfrm>
          <a:prstGeom prst="rect">
            <a:avLst/>
          </a:prstGeom>
          <a:solidFill>
            <a:srgbClr val="FC8A15">
              <a:alpha val="7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b="1" u="sng" dirty="0" smtClean="0"/>
              <a:t>Training</a:t>
            </a:r>
          </a:p>
          <a:p>
            <a:pPr marL="0" indent="0" algn="ctr">
              <a:buFont typeface="Arial"/>
              <a:buNone/>
            </a:pPr>
            <a:r>
              <a:rPr lang="en-US" b="1" dirty="0" smtClean="0"/>
              <a:t>2006-2009</a:t>
            </a:r>
            <a:endParaRPr lang="en-US" dirty="0"/>
          </a:p>
        </p:txBody>
      </p:sp>
      <p:sp>
        <p:nvSpPr>
          <p:cNvPr id="12" name="Content Placeholder 9"/>
          <p:cNvSpPr txBox="1">
            <a:spLocks/>
          </p:cNvSpPr>
          <p:nvPr/>
        </p:nvSpPr>
        <p:spPr>
          <a:xfrm>
            <a:off x="4685190" y="5208039"/>
            <a:ext cx="2378049" cy="1218630"/>
          </a:xfrm>
          <a:prstGeom prst="rect">
            <a:avLst/>
          </a:prstGeom>
          <a:solidFill>
            <a:srgbClr val="FC8A15">
              <a:alpha val="7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b="1" u="sng" dirty="0" smtClean="0"/>
              <a:t>Testing</a:t>
            </a:r>
          </a:p>
          <a:p>
            <a:pPr marL="0" indent="0" algn="ctr">
              <a:buFont typeface="Arial"/>
              <a:buNone/>
            </a:pPr>
            <a:r>
              <a:rPr lang="en-US" b="1" dirty="0" smtClean="0"/>
              <a:t>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89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>
          <a:xfrm>
            <a:off x="368300" y="127000"/>
            <a:ext cx="8674100" cy="977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800" b="1" dirty="0" smtClean="0">
                <a:solidFill>
                  <a:srgbClr val="690000"/>
                </a:solidFill>
              </a:rPr>
              <a:t>Linear Regression Model</a:t>
            </a:r>
            <a:endParaRPr lang="en-US" sz="3800" b="1" dirty="0">
              <a:solidFill>
                <a:srgbClr val="69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1130300"/>
            <a:ext cx="6743700" cy="0"/>
          </a:xfrm>
          <a:prstGeom prst="line">
            <a:avLst/>
          </a:prstGeom>
          <a:ln w="28575" cmpd="sng">
            <a:solidFill>
              <a:srgbClr val="FC8A1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376941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Variations on Models:</a:t>
            </a:r>
          </a:p>
          <a:p>
            <a:r>
              <a:rPr lang="en-US" dirty="0" smtClean="0"/>
              <a:t>Number of Hospitalizations vs. Hospitalization Rate</a:t>
            </a:r>
          </a:p>
          <a:p>
            <a:r>
              <a:rPr lang="en-US" dirty="0" smtClean="0"/>
              <a:t>All 3 climate indicators, 2 climate indicators (</a:t>
            </a:r>
            <a:r>
              <a:rPr lang="en-US" dirty="0" err="1" smtClean="0"/>
              <a:t>tasmax</a:t>
            </a:r>
            <a:r>
              <a:rPr lang="en-US" dirty="0" smtClean="0"/>
              <a:t> + </a:t>
            </a:r>
            <a:r>
              <a:rPr lang="en-US" dirty="0" err="1" smtClean="0"/>
              <a:t>xhe</a:t>
            </a:r>
            <a:r>
              <a:rPr lang="en-US" dirty="0" smtClean="0"/>
              <a:t>), 1 climate indicator (</a:t>
            </a:r>
            <a:r>
              <a:rPr lang="en-US" dirty="0" err="1" smtClean="0"/>
              <a:t>tasmax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680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>
          <a:xfrm>
            <a:off x="368300" y="127000"/>
            <a:ext cx="8674100" cy="977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800" b="1" dirty="0" smtClean="0">
                <a:solidFill>
                  <a:srgbClr val="690000"/>
                </a:solidFill>
              </a:rPr>
              <a:t>Linear Regression Results</a:t>
            </a:r>
            <a:endParaRPr lang="en-US" sz="3800" b="1" dirty="0">
              <a:solidFill>
                <a:srgbClr val="69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1130300"/>
            <a:ext cx="6743700" cy="0"/>
          </a:xfrm>
          <a:prstGeom prst="line">
            <a:avLst/>
          </a:prstGeom>
          <a:ln w="28575" cmpd="sng">
            <a:solidFill>
              <a:srgbClr val="FC8A1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6009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Comparing RMSE: </a:t>
            </a:r>
            <a:r>
              <a:rPr lang="en-US" u="sng" dirty="0" smtClean="0"/>
              <a:t>Number</a:t>
            </a:r>
            <a:r>
              <a:rPr lang="en-US" dirty="0" smtClean="0"/>
              <a:t> of Hospitalizations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156512"/>
              </p:ext>
            </p:extLst>
          </p:nvPr>
        </p:nvGraphicFramePr>
        <p:xfrm>
          <a:off x="457200" y="2603770"/>
          <a:ext cx="8061375" cy="13715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12275"/>
                <a:gridCol w="1612275"/>
                <a:gridCol w="1612275"/>
                <a:gridCol w="1612275"/>
                <a:gridCol w="161227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Baseline</a:t>
                      </a:r>
                    </a:p>
                    <a:p>
                      <a:pPr algn="ctr"/>
                      <a:r>
                        <a:rPr lang="en-US" dirty="0" smtClean="0"/>
                        <a:t>(Entire Dataset)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Null Model</a:t>
                      </a:r>
                      <a:r>
                        <a:rPr lang="en-US" baseline="0" dirty="0" smtClean="0"/>
                        <a:t> (Average)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All 3 Climate Indicators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Avg.</a:t>
                      </a:r>
                      <a:r>
                        <a:rPr lang="en-US" baseline="0" dirty="0" smtClean="0"/>
                        <a:t> High Temp + Ext. Heat Events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Average High Temp Only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125.901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187.265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149.119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148.83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153.736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Oval 6"/>
          <p:cNvSpPr/>
          <p:nvPr/>
        </p:nvSpPr>
        <p:spPr>
          <a:xfrm>
            <a:off x="5439572" y="3490097"/>
            <a:ext cx="1385552" cy="564418"/>
          </a:xfrm>
          <a:prstGeom prst="ellipse">
            <a:avLst/>
          </a:prstGeom>
          <a:noFill/>
          <a:ln w="57150" cmpd="sng">
            <a:solidFill>
              <a:srgbClr val="69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9"/>
          <p:cNvSpPr txBox="1">
            <a:spLocks/>
          </p:cNvSpPr>
          <p:nvPr/>
        </p:nvSpPr>
        <p:spPr>
          <a:xfrm>
            <a:off x="457202" y="5575251"/>
            <a:ext cx="8229600" cy="760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Not great</a:t>
            </a:r>
            <a:r>
              <a:rPr lang="mr-IN" dirty="0" smtClean="0"/>
              <a:t>…</a:t>
            </a:r>
            <a:r>
              <a:rPr lang="en-US" dirty="0" smtClean="0"/>
              <a:t> but better than the null model!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857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>
          <a:xfrm>
            <a:off x="368300" y="127000"/>
            <a:ext cx="8674100" cy="977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800" b="1" dirty="0" smtClean="0">
                <a:solidFill>
                  <a:srgbClr val="690000"/>
                </a:solidFill>
              </a:rPr>
              <a:t>Linear Regression Results</a:t>
            </a:r>
            <a:endParaRPr lang="en-US" sz="3800" b="1" dirty="0">
              <a:solidFill>
                <a:srgbClr val="69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1130300"/>
            <a:ext cx="6743700" cy="0"/>
          </a:xfrm>
          <a:prstGeom prst="line">
            <a:avLst/>
          </a:prstGeom>
          <a:ln w="28575" cmpd="sng">
            <a:solidFill>
              <a:srgbClr val="FC8A1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6009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Comparing RMSE: Hospitalization </a:t>
            </a:r>
            <a:r>
              <a:rPr lang="en-US" u="sng" dirty="0" smtClean="0"/>
              <a:t>Rate</a:t>
            </a:r>
            <a:endParaRPr lang="en-US" u="sng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958347"/>
              </p:ext>
            </p:extLst>
          </p:nvPr>
        </p:nvGraphicFramePr>
        <p:xfrm>
          <a:off x="457200" y="2603770"/>
          <a:ext cx="8061375" cy="128523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12275"/>
                <a:gridCol w="1612275"/>
                <a:gridCol w="1612275"/>
                <a:gridCol w="1612275"/>
                <a:gridCol w="161227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Baseline</a:t>
                      </a:r>
                    </a:p>
                    <a:p>
                      <a:pPr algn="ctr"/>
                      <a:r>
                        <a:rPr lang="en-US" dirty="0" smtClean="0"/>
                        <a:t>(Entire Dataset)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Null Model</a:t>
                      </a:r>
                      <a:r>
                        <a:rPr lang="en-US" baseline="0" dirty="0" smtClean="0"/>
                        <a:t> (Average)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All 3 Climate Indicators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Avg.</a:t>
                      </a:r>
                      <a:r>
                        <a:rPr lang="en-US" baseline="0" dirty="0" smtClean="0"/>
                        <a:t> High Temp + Ext. Heat Events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Average High Temp Only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0.00146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0.00155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0.00213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0.00212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0.00214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Oval 6"/>
          <p:cNvSpPr/>
          <p:nvPr/>
        </p:nvSpPr>
        <p:spPr>
          <a:xfrm>
            <a:off x="2168130" y="3438785"/>
            <a:ext cx="1385552" cy="564418"/>
          </a:xfrm>
          <a:prstGeom prst="ellipse">
            <a:avLst/>
          </a:prstGeom>
          <a:noFill/>
          <a:ln w="57150" cmpd="sng">
            <a:solidFill>
              <a:srgbClr val="69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3062" r="17950"/>
          <a:stretch/>
        </p:blipFill>
        <p:spPr>
          <a:xfrm>
            <a:off x="2373397" y="4176478"/>
            <a:ext cx="976933" cy="941767"/>
          </a:xfrm>
          <a:prstGeom prst="rect">
            <a:avLst/>
          </a:prstGeom>
        </p:spPr>
      </p:pic>
      <p:sp>
        <p:nvSpPr>
          <p:cNvPr id="11" name="Content Placeholder 9"/>
          <p:cNvSpPr txBox="1">
            <a:spLocks/>
          </p:cNvSpPr>
          <p:nvPr/>
        </p:nvSpPr>
        <p:spPr>
          <a:xfrm>
            <a:off x="457200" y="5602622"/>
            <a:ext cx="8229600" cy="76009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Models using </a:t>
            </a:r>
            <a:r>
              <a:rPr lang="en-US" u="sng" dirty="0" smtClean="0"/>
              <a:t>number</a:t>
            </a:r>
            <a:r>
              <a:rPr lang="en-US" dirty="0" smtClean="0"/>
              <a:t> of hospitalizations have some predictive value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479164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42625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Adapted from Robert A. Rohde / Berkeley Earth; Map: Harry Stevens/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Axios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www.axios.com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/heat-records-temperature-climate-change-map-f82a017b-4383-43d0-ae52-42517138b108.html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temp_animation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3778" r="972"/>
          <a:stretch/>
        </p:blipFill>
        <p:spPr>
          <a:xfrm>
            <a:off x="50800" y="1298576"/>
            <a:ext cx="9055100" cy="49276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68300" y="127000"/>
            <a:ext cx="8229600" cy="97790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rgbClr val="690000"/>
                </a:solidFill>
              </a:rPr>
              <a:t>It’s been a hot summer</a:t>
            </a:r>
            <a:r>
              <a:rPr lang="mr-IN" b="1" dirty="0" smtClean="0">
                <a:solidFill>
                  <a:srgbClr val="690000"/>
                </a:solidFill>
              </a:rPr>
              <a:t>…</a:t>
            </a:r>
            <a:endParaRPr lang="en-US" b="1" dirty="0">
              <a:solidFill>
                <a:srgbClr val="690000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1130300"/>
            <a:ext cx="6743700" cy="0"/>
          </a:xfrm>
          <a:prstGeom prst="line">
            <a:avLst/>
          </a:prstGeom>
          <a:ln w="28575" cmpd="sng">
            <a:solidFill>
              <a:srgbClr val="FC8A1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621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>
          <a:xfrm>
            <a:off x="368300" y="127000"/>
            <a:ext cx="8674100" cy="977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800" b="1" dirty="0" smtClean="0">
                <a:solidFill>
                  <a:srgbClr val="690000"/>
                </a:solidFill>
              </a:rPr>
              <a:t>Linear Regression Summary</a:t>
            </a:r>
            <a:endParaRPr lang="en-US" sz="3800" b="1" dirty="0">
              <a:solidFill>
                <a:srgbClr val="69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1130300"/>
            <a:ext cx="6743700" cy="0"/>
          </a:xfrm>
          <a:prstGeom prst="line">
            <a:avLst/>
          </a:prstGeom>
          <a:ln w="28575" cmpd="sng">
            <a:solidFill>
              <a:srgbClr val="FC8A1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76233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Best</a:t>
            </a:r>
            <a:r>
              <a:rPr lang="en-US" dirty="0"/>
              <a:t>-performing Linear Regression </a:t>
            </a:r>
            <a:r>
              <a:rPr lang="en-US" dirty="0" smtClean="0"/>
              <a:t>model: predicting </a:t>
            </a:r>
            <a:r>
              <a:rPr lang="en-US" dirty="0"/>
              <a:t>number of hospitalizations based on Average High Temperature and Extreme Heat Events.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Testing </a:t>
            </a:r>
            <a:r>
              <a:rPr lang="en-US" dirty="0"/>
              <a:t>error </a:t>
            </a:r>
            <a:r>
              <a:rPr lang="en-US" dirty="0" smtClean="0"/>
              <a:t>was </a:t>
            </a:r>
            <a:r>
              <a:rPr lang="en-US" dirty="0"/>
              <a:t>larger than the training error, indicating </a:t>
            </a:r>
            <a:r>
              <a:rPr lang="en-US" dirty="0" err="1"/>
              <a:t>overfitting</a:t>
            </a:r>
            <a:r>
              <a:rPr lang="en-US" dirty="0"/>
              <a:t>. But the model still performed better than the null model, indicating is has some predictive capabilities.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But, overall, the model has a reasonably high training error, indicating a bias problem, and a gap between the training and testing error, indicating a variance problem. It's an overly simplified model that could greatly benefit from more data. </a:t>
            </a:r>
          </a:p>
        </p:txBody>
      </p:sp>
    </p:spTree>
    <p:extLst>
      <p:ext uri="{BB962C8B-B14F-4D97-AF65-F5344CB8AC3E}">
        <p14:creationId xmlns:p14="http://schemas.microsoft.com/office/powerpoint/2010/main" val="4240426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>
          <a:xfrm>
            <a:off x="368300" y="127000"/>
            <a:ext cx="8674100" cy="977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800" b="1" dirty="0" smtClean="0">
                <a:solidFill>
                  <a:srgbClr val="690000"/>
                </a:solidFill>
              </a:rPr>
              <a:t>Random Forest Regression Model</a:t>
            </a:r>
            <a:endParaRPr lang="en-US" sz="3800" b="1" dirty="0">
              <a:solidFill>
                <a:srgbClr val="69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1130300"/>
            <a:ext cx="6743700" cy="0"/>
          </a:xfrm>
          <a:prstGeom prst="line">
            <a:avLst/>
          </a:prstGeom>
          <a:ln w="28575" cmpd="sng">
            <a:solidFill>
              <a:srgbClr val="FC8A1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3769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Steps: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Establish baseline model with entire dataset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Since ultimate goal would be to train data on one timeframe and apply it to another (e.g., climate projections for the future), manually separate data into training and testing sets</a:t>
            </a:r>
            <a:endParaRPr lang="en-US" dirty="0"/>
          </a:p>
        </p:txBody>
      </p:sp>
      <p:sp>
        <p:nvSpPr>
          <p:cNvPr id="11" name="Content Placeholder 9"/>
          <p:cNvSpPr txBox="1">
            <a:spLocks/>
          </p:cNvSpPr>
          <p:nvPr/>
        </p:nvSpPr>
        <p:spPr>
          <a:xfrm>
            <a:off x="1774516" y="5208039"/>
            <a:ext cx="2378049" cy="1218630"/>
          </a:xfrm>
          <a:prstGeom prst="rect">
            <a:avLst/>
          </a:prstGeom>
          <a:solidFill>
            <a:srgbClr val="FC8A15">
              <a:alpha val="7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b="1" u="sng" dirty="0" smtClean="0"/>
              <a:t>Training</a:t>
            </a:r>
          </a:p>
          <a:p>
            <a:pPr marL="0" indent="0" algn="ctr">
              <a:buFont typeface="Arial"/>
              <a:buNone/>
            </a:pPr>
            <a:r>
              <a:rPr lang="en-US" b="1" dirty="0" smtClean="0"/>
              <a:t>2006-2009</a:t>
            </a:r>
            <a:endParaRPr lang="en-US" dirty="0"/>
          </a:p>
        </p:txBody>
      </p:sp>
      <p:sp>
        <p:nvSpPr>
          <p:cNvPr id="12" name="Content Placeholder 9"/>
          <p:cNvSpPr txBox="1">
            <a:spLocks/>
          </p:cNvSpPr>
          <p:nvPr/>
        </p:nvSpPr>
        <p:spPr>
          <a:xfrm>
            <a:off x="4685190" y="5208039"/>
            <a:ext cx="2378049" cy="1218630"/>
          </a:xfrm>
          <a:prstGeom prst="rect">
            <a:avLst/>
          </a:prstGeom>
          <a:solidFill>
            <a:srgbClr val="FC8A15">
              <a:alpha val="7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b="1" u="sng" dirty="0" smtClean="0"/>
              <a:t>Testing</a:t>
            </a:r>
          </a:p>
          <a:p>
            <a:pPr marL="0" indent="0" algn="ctr">
              <a:buFont typeface="Arial"/>
              <a:buNone/>
            </a:pPr>
            <a:r>
              <a:rPr lang="en-US" b="1" dirty="0" smtClean="0"/>
              <a:t>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564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>
          <a:xfrm>
            <a:off x="368300" y="127000"/>
            <a:ext cx="8674100" cy="977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800" b="1" dirty="0" smtClean="0">
                <a:solidFill>
                  <a:srgbClr val="690000"/>
                </a:solidFill>
              </a:rPr>
              <a:t>Random Forest Regression Results</a:t>
            </a:r>
            <a:endParaRPr lang="en-US" sz="3800" b="1" dirty="0">
              <a:solidFill>
                <a:srgbClr val="69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1130300"/>
            <a:ext cx="6743700" cy="0"/>
          </a:xfrm>
          <a:prstGeom prst="line">
            <a:avLst/>
          </a:prstGeom>
          <a:ln w="28575" cmpd="sng">
            <a:solidFill>
              <a:srgbClr val="FC8A1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6009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Comparing RMSE: Number of Hospitalizations</a:t>
            </a:r>
            <a:endParaRPr lang="en-US" u="sng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902378"/>
              </p:ext>
            </p:extLst>
          </p:nvPr>
        </p:nvGraphicFramePr>
        <p:xfrm>
          <a:off x="1355466" y="2603770"/>
          <a:ext cx="6449100" cy="128523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12275"/>
                <a:gridCol w="1612275"/>
                <a:gridCol w="1612275"/>
                <a:gridCol w="161227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Baseline</a:t>
                      </a:r>
                    </a:p>
                    <a:p>
                      <a:pPr algn="ctr"/>
                      <a:r>
                        <a:rPr lang="en-US" dirty="0" smtClean="0"/>
                        <a:t>(Entire Dataset)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All 3 Climate Indicators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Avg.</a:t>
                      </a:r>
                      <a:r>
                        <a:rPr lang="en-US" baseline="0" dirty="0" smtClean="0"/>
                        <a:t> High Temp + Ext. Heat Events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Average High Temp Only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138.61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116.88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119.93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121.06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Oval 6"/>
          <p:cNvSpPr/>
          <p:nvPr/>
        </p:nvSpPr>
        <p:spPr>
          <a:xfrm>
            <a:off x="3066396" y="3438785"/>
            <a:ext cx="1385552" cy="564418"/>
          </a:xfrm>
          <a:prstGeom prst="ellipse">
            <a:avLst/>
          </a:prstGeom>
          <a:noFill/>
          <a:ln w="57150" cmpd="sng">
            <a:solidFill>
              <a:srgbClr val="69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9"/>
          <p:cNvSpPr txBox="1">
            <a:spLocks/>
          </p:cNvSpPr>
          <p:nvPr/>
        </p:nvSpPr>
        <p:spPr>
          <a:xfrm>
            <a:off x="4156653" y="4615122"/>
            <a:ext cx="4722583" cy="19015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Despite the low relative importance for Heat Wave Incidents, including it did produce a lower RMSE</a:t>
            </a:r>
            <a:endParaRPr lang="en-US" u="sng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615122"/>
            <a:ext cx="3361076" cy="190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91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>
          <a:xfrm>
            <a:off x="368300" y="127000"/>
            <a:ext cx="8674100" cy="977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800" b="1" dirty="0" smtClean="0">
                <a:solidFill>
                  <a:srgbClr val="690000"/>
                </a:solidFill>
              </a:rPr>
              <a:t>Next Steps</a:t>
            </a:r>
            <a:endParaRPr lang="en-US" sz="3800" b="1" dirty="0">
              <a:solidFill>
                <a:srgbClr val="69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1130300"/>
            <a:ext cx="6743700" cy="0"/>
          </a:xfrm>
          <a:prstGeom prst="line">
            <a:avLst/>
          </a:prstGeom>
          <a:ln w="28575" cmpd="sng">
            <a:solidFill>
              <a:srgbClr val="FC8A1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Both of these models could benefit from much more data. Data for 5 years for two dozen cities simply isn't enough to create a model with </a:t>
            </a:r>
            <a:r>
              <a:rPr lang="en-US" dirty="0" smtClean="0"/>
              <a:t>reasonable predictive </a:t>
            </a:r>
            <a:r>
              <a:rPr lang="en-US" dirty="0"/>
              <a:t>value.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To </a:t>
            </a:r>
            <a:r>
              <a:rPr lang="en-US" b="1" dirty="0"/>
              <a:t>improve these models, a few next steps would be:</a:t>
            </a:r>
          </a:p>
          <a:p>
            <a:r>
              <a:rPr lang="en-US" dirty="0" smtClean="0"/>
              <a:t>Finding </a:t>
            </a:r>
            <a:r>
              <a:rPr lang="en-US" dirty="0"/>
              <a:t>more complete hospitalization data (preferably at a </a:t>
            </a:r>
            <a:r>
              <a:rPr lang="en-US" dirty="0" smtClean="0"/>
              <a:t>city </a:t>
            </a:r>
            <a:r>
              <a:rPr lang="en-US" dirty="0"/>
              <a:t>level, rather than state)</a:t>
            </a:r>
          </a:p>
          <a:p>
            <a:r>
              <a:rPr lang="en-US" dirty="0" smtClean="0"/>
              <a:t>Collect </a:t>
            </a:r>
            <a:r>
              <a:rPr lang="en-US" dirty="0"/>
              <a:t>climate indicator data for many more cities</a:t>
            </a:r>
          </a:p>
          <a:p>
            <a:r>
              <a:rPr lang="en-US" dirty="0" smtClean="0"/>
              <a:t>Add </a:t>
            </a:r>
            <a:r>
              <a:rPr lang="en-US" dirty="0"/>
              <a:t>in socioeconomic </a:t>
            </a:r>
            <a:r>
              <a:rPr lang="en-US" dirty="0" smtClean="0"/>
              <a:t>and demographic data (</a:t>
            </a:r>
            <a:r>
              <a:rPr lang="en-US" dirty="0"/>
              <a:t>e.g., age)</a:t>
            </a:r>
          </a:p>
          <a:p>
            <a:r>
              <a:rPr lang="en-US" dirty="0" smtClean="0"/>
              <a:t>Test </a:t>
            </a:r>
            <a:r>
              <a:rPr lang="en-US" dirty="0"/>
              <a:t>additional climate indicators</a:t>
            </a:r>
          </a:p>
          <a:p>
            <a:r>
              <a:rPr lang="en-US" dirty="0" smtClean="0"/>
              <a:t>Focus </a:t>
            </a:r>
            <a:r>
              <a:rPr lang="en-US" dirty="0"/>
              <a:t>on a particular region</a:t>
            </a:r>
          </a:p>
          <a:p>
            <a:r>
              <a:rPr lang="en-US" dirty="0" smtClean="0"/>
              <a:t>Once </a:t>
            </a:r>
            <a:r>
              <a:rPr lang="en-US" dirty="0"/>
              <a:t>model is improved, test it for future climate projections, e.g., to 2050 and 2100</a:t>
            </a:r>
          </a:p>
        </p:txBody>
      </p:sp>
    </p:spTree>
    <p:extLst>
      <p:ext uri="{BB962C8B-B14F-4D97-AF65-F5344CB8AC3E}">
        <p14:creationId xmlns:p14="http://schemas.microsoft.com/office/powerpoint/2010/main" val="844497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8508" t="7108" r="16087" b="17138"/>
          <a:stretch/>
        </p:blipFill>
        <p:spPr>
          <a:xfrm>
            <a:off x="4964892" y="756834"/>
            <a:ext cx="3168809" cy="5195212"/>
          </a:xfrm>
          <a:prstGeom prst="rect">
            <a:avLst/>
          </a:prstGeom>
        </p:spPr>
      </p:pic>
      <p:sp>
        <p:nvSpPr>
          <p:cNvPr id="3" name="Title 5"/>
          <p:cNvSpPr txBox="1">
            <a:spLocks/>
          </p:cNvSpPr>
          <p:nvPr/>
        </p:nvSpPr>
        <p:spPr>
          <a:xfrm>
            <a:off x="500338" y="2282051"/>
            <a:ext cx="4066851" cy="977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 smtClean="0">
                <a:solidFill>
                  <a:srgbClr val="690000"/>
                </a:solidFill>
              </a:rPr>
              <a:t>Thanks</a:t>
            </a:r>
            <a:r>
              <a:rPr lang="en-US" sz="6000" b="1" dirty="0" smtClean="0">
                <a:solidFill>
                  <a:srgbClr val="690000"/>
                </a:solidFill>
              </a:rPr>
              <a:t>!</a:t>
            </a:r>
            <a:endParaRPr lang="en-US" sz="6000" b="1" dirty="0">
              <a:solidFill>
                <a:srgbClr val="69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68803" y="3848397"/>
            <a:ext cx="240958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690000"/>
                </a:solidFill>
              </a:rPr>
              <a:t>Emily Nilson</a:t>
            </a:r>
          </a:p>
          <a:p>
            <a:pPr algn="ctr"/>
            <a:endParaRPr lang="en-US" sz="1000" dirty="0" smtClean="0">
              <a:solidFill>
                <a:srgbClr val="690000"/>
              </a:solidFill>
            </a:endParaRPr>
          </a:p>
          <a:p>
            <a:pPr algn="ctr"/>
            <a:r>
              <a:rPr lang="en-US" sz="2000" dirty="0" err="1">
                <a:solidFill>
                  <a:srgbClr val="690000"/>
                </a:solidFill>
              </a:rPr>
              <a:t>e</a:t>
            </a:r>
            <a:r>
              <a:rPr lang="en-US" sz="2000" dirty="0" err="1" smtClean="0">
                <a:solidFill>
                  <a:srgbClr val="690000"/>
                </a:solidFill>
              </a:rPr>
              <a:t>mily.nilson@wri.org</a:t>
            </a:r>
            <a:endParaRPr lang="en-US" sz="2000" dirty="0" smtClean="0">
              <a:solidFill>
                <a:srgbClr val="690000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931314" y="4476332"/>
            <a:ext cx="2959100" cy="0"/>
          </a:xfrm>
          <a:prstGeom prst="line">
            <a:avLst/>
          </a:prstGeom>
          <a:ln>
            <a:solidFill>
              <a:srgbClr val="FC8A1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928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vg-high-temp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000" t="14805" r="10417"/>
          <a:stretch/>
        </p:blipFill>
        <p:spPr>
          <a:xfrm>
            <a:off x="914400" y="1557388"/>
            <a:ext cx="7277100" cy="486886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42625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Average High Temperature, as derived from LOCA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Obtained from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PREPdata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(https://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www.prepdata.org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/)</a:t>
            </a:r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368300" y="127000"/>
            <a:ext cx="8674100" cy="977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800" b="1" dirty="0" smtClean="0">
                <a:solidFill>
                  <a:srgbClr val="690000"/>
                </a:solidFill>
              </a:rPr>
              <a:t>...and temperature is expected to increase</a:t>
            </a:r>
            <a:endParaRPr lang="en-US" sz="3800" b="1" dirty="0">
              <a:solidFill>
                <a:srgbClr val="690000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30300"/>
            <a:ext cx="6743700" cy="0"/>
          </a:xfrm>
          <a:prstGeom prst="line">
            <a:avLst/>
          </a:prstGeom>
          <a:ln w="28575" cmpd="sng">
            <a:solidFill>
              <a:srgbClr val="FC8A1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68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>
          <a:xfrm>
            <a:off x="368300" y="127000"/>
            <a:ext cx="8674100" cy="977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800" b="1" dirty="0" smtClean="0">
                <a:solidFill>
                  <a:srgbClr val="690000"/>
                </a:solidFill>
              </a:rPr>
              <a:t>Extreme heat impacts human health</a:t>
            </a:r>
            <a:endParaRPr lang="en-US" sz="3800" b="1" dirty="0">
              <a:solidFill>
                <a:srgbClr val="69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1130300"/>
            <a:ext cx="6743700" cy="0"/>
          </a:xfrm>
          <a:prstGeom prst="line">
            <a:avLst/>
          </a:prstGeom>
          <a:ln w="28575" cmpd="sng">
            <a:solidFill>
              <a:srgbClr val="FC8A1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 txBox="1">
            <a:spLocks/>
          </p:cNvSpPr>
          <p:nvPr/>
        </p:nvSpPr>
        <p:spPr>
          <a:xfrm>
            <a:off x="1168400" y="2297966"/>
            <a:ext cx="1701800" cy="977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 smtClean="0">
                <a:solidFill>
                  <a:srgbClr val="FC8A15"/>
                </a:solidFill>
              </a:rPr>
              <a:t>Problem</a:t>
            </a:r>
          </a:p>
          <a:p>
            <a:pPr algn="r"/>
            <a:r>
              <a:rPr lang="en-US" sz="2400" b="1" dirty="0" smtClean="0">
                <a:solidFill>
                  <a:srgbClr val="FC8A15"/>
                </a:solidFill>
              </a:rPr>
              <a:t>Statement</a:t>
            </a:r>
            <a:endParaRPr lang="en-US" sz="2400" b="1" dirty="0">
              <a:solidFill>
                <a:srgbClr val="FC8A15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041650" y="2126516"/>
            <a:ext cx="0" cy="1504950"/>
          </a:xfrm>
          <a:prstGeom prst="line">
            <a:avLst/>
          </a:prstGeom>
          <a:ln w="57150" cmpd="sng">
            <a:solidFill>
              <a:srgbClr val="FC8A1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352800" y="2051050"/>
            <a:ext cx="46482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Understanding how temperatures are expected to change and how many people could be vulnerable to heat-related health impacts is vital to be able to take measures to mitigate risk. </a:t>
            </a:r>
          </a:p>
        </p:txBody>
      </p:sp>
      <p:sp>
        <p:nvSpPr>
          <p:cNvPr id="14" name="Title 5"/>
          <p:cNvSpPr txBox="1">
            <a:spLocks/>
          </p:cNvSpPr>
          <p:nvPr/>
        </p:nvSpPr>
        <p:spPr>
          <a:xfrm>
            <a:off x="1168400" y="4461848"/>
            <a:ext cx="1701800" cy="977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 smtClean="0">
                <a:solidFill>
                  <a:srgbClr val="FC8A15"/>
                </a:solidFill>
              </a:rPr>
              <a:t>Goal</a:t>
            </a:r>
            <a:endParaRPr lang="en-US" sz="2400" b="1" dirty="0">
              <a:solidFill>
                <a:srgbClr val="FC8A15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041650" y="4290398"/>
            <a:ext cx="0" cy="1504950"/>
          </a:xfrm>
          <a:prstGeom prst="line">
            <a:avLst/>
          </a:prstGeom>
          <a:ln w="57150" cmpd="sng">
            <a:solidFill>
              <a:srgbClr val="FC8A1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352800" y="4550748"/>
            <a:ext cx="4648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Develop a </a:t>
            </a:r>
            <a:r>
              <a:rPr lang="en-US" sz="2000" dirty="0" smtClean="0"/>
              <a:t>model </a:t>
            </a:r>
            <a:r>
              <a:rPr lang="en-US" sz="2000" dirty="0"/>
              <a:t>to predict heat-related hospitalizations based on climate </a:t>
            </a:r>
            <a:r>
              <a:rPr lang="en-US" sz="2000" dirty="0" smtClean="0"/>
              <a:t>indicators that has some predictive value.</a:t>
            </a:r>
          </a:p>
        </p:txBody>
      </p:sp>
    </p:spTree>
    <p:extLst>
      <p:ext uri="{BB962C8B-B14F-4D97-AF65-F5344CB8AC3E}">
        <p14:creationId xmlns:p14="http://schemas.microsoft.com/office/powerpoint/2010/main" val="2883119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>
          <a:xfrm>
            <a:off x="368300" y="127000"/>
            <a:ext cx="8674100" cy="977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800" b="1" dirty="0" smtClean="0">
                <a:solidFill>
                  <a:srgbClr val="690000"/>
                </a:solidFill>
              </a:rPr>
              <a:t>Data Sources</a:t>
            </a:r>
            <a:endParaRPr lang="en-US" sz="3800" b="1" dirty="0">
              <a:solidFill>
                <a:srgbClr val="69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1130300"/>
            <a:ext cx="6743700" cy="0"/>
          </a:xfrm>
          <a:prstGeom prst="line">
            <a:avLst/>
          </a:prstGeom>
          <a:ln w="28575" cmpd="sng">
            <a:solidFill>
              <a:srgbClr val="FC8A1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 txBox="1">
            <a:spLocks/>
          </p:cNvSpPr>
          <p:nvPr/>
        </p:nvSpPr>
        <p:spPr>
          <a:xfrm>
            <a:off x="736600" y="1473934"/>
            <a:ext cx="3282950" cy="747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b="1" dirty="0" smtClean="0">
                <a:solidFill>
                  <a:srgbClr val="690000"/>
                </a:solidFill>
              </a:rPr>
              <a:t>Climate Indicators</a:t>
            </a:r>
          </a:p>
        </p:txBody>
      </p:sp>
      <p:sp>
        <p:nvSpPr>
          <p:cNvPr id="14" name="Title 5"/>
          <p:cNvSpPr txBox="1">
            <a:spLocks/>
          </p:cNvSpPr>
          <p:nvPr/>
        </p:nvSpPr>
        <p:spPr>
          <a:xfrm>
            <a:off x="5060950" y="1478565"/>
            <a:ext cx="3162300" cy="7602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b="1" dirty="0" smtClean="0">
                <a:solidFill>
                  <a:srgbClr val="690000"/>
                </a:solidFill>
              </a:rPr>
              <a:t>Hospitalizations</a:t>
            </a:r>
            <a:endParaRPr lang="en-US" sz="2400" b="1" dirty="0">
              <a:solidFill>
                <a:srgbClr val="69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536700" y="2716424"/>
            <a:ext cx="1447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Climate API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799" y="2209158"/>
            <a:ext cx="1879601" cy="4568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125" y="2225756"/>
            <a:ext cx="1601549" cy="1206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1449" y="3902204"/>
            <a:ext cx="422275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/>
              <a:t>LOCA Statistical Downscaling </a:t>
            </a:r>
          </a:p>
          <a:p>
            <a:pPr algn="ctr"/>
            <a:r>
              <a:rPr lang="en-US" dirty="0" smtClean="0"/>
              <a:t>(</a:t>
            </a:r>
            <a:r>
              <a:rPr lang="en-US" dirty="0"/>
              <a:t>Localized Constructed Analogs</a:t>
            </a:r>
            <a:r>
              <a:rPr lang="en-US" dirty="0" smtClean="0"/>
              <a:t>)</a:t>
            </a:r>
          </a:p>
          <a:p>
            <a:pPr algn="ctr"/>
            <a:r>
              <a:rPr lang="en-US" sz="1400" dirty="0" smtClean="0"/>
              <a:t>Pierce </a:t>
            </a:r>
            <a:r>
              <a:rPr lang="en-US" sz="1400" i="1" dirty="0" smtClean="0"/>
              <a:t>et. al</a:t>
            </a:r>
            <a:r>
              <a:rPr lang="en-US" sz="1400" dirty="0" smtClean="0"/>
              <a:t> </a:t>
            </a:r>
          </a:p>
          <a:p>
            <a:pPr algn="ctr"/>
            <a:r>
              <a:rPr lang="en-US" sz="1400" dirty="0" smtClean="0"/>
              <a:t>Scripps Institution of Oceanography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5071755"/>
            <a:ext cx="3362298" cy="1454958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2286000" y="3264634"/>
            <a:ext cx="0" cy="53340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718386" y="4228057"/>
            <a:ext cx="40700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National Environmental Public Health Tracking Network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692900" y="3650266"/>
            <a:ext cx="0" cy="53340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439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>
          <a:xfrm>
            <a:off x="368300" y="127000"/>
            <a:ext cx="8674100" cy="9779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800" b="1" dirty="0" smtClean="0">
                <a:solidFill>
                  <a:srgbClr val="690000"/>
                </a:solidFill>
              </a:rPr>
              <a:t>Data: Selected Climate Indicators</a:t>
            </a:r>
            <a:endParaRPr lang="en-US" sz="3800" b="1" dirty="0">
              <a:solidFill>
                <a:srgbClr val="69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1130300"/>
            <a:ext cx="6743700" cy="0"/>
          </a:xfrm>
          <a:prstGeom prst="line">
            <a:avLst/>
          </a:prstGeom>
          <a:ln w="28575" cmpd="sng">
            <a:solidFill>
              <a:srgbClr val="FC8A1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9718" t="18298" r="58054" b="26323"/>
          <a:stretch/>
        </p:blipFill>
        <p:spPr>
          <a:xfrm>
            <a:off x="3276148" y="4993606"/>
            <a:ext cx="968990" cy="14356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21831" t="9293" r="18525" b="20577"/>
          <a:stretch/>
        </p:blipFill>
        <p:spPr>
          <a:xfrm>
            <a:off x="3120970" y="1767289"/>
            <a:ext cx="1124168" cy="10280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43825" t="55510" r="26903" b="7285"/>
          <a:stretch/>
        </p:blipFill>
        <p:spPr>
          <a:xfrm>
            <a:off x="3051267" y="3189367"/>
            <a:ext cx="1193871" cy="130836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92490" y="1743099"/>
            <a:ext cx="22200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Average High Temperature</a:t>
            </a:r>
            <a:endParaRPr lang="en-US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1073922" y="2626082"/>
            <a:ext cx="908823" cy="338554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</a:rPr>
              <a:t>tasmax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54140" y="1767289"/>
            <a:ext cx="41607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/>
              <a:t>Calculated by aggregating </a:t>
            </a:r>
            <a:r>
              <a:rPr lang="en-US" sz="1600" b="1" dirty="0"/>
              <a:t>daily average high temperatures</a:t>
            </a:r>
            <a:r>
              <a:rPr lang="en-US" sz="1600" dirty="0"/>
              <a:t>. It is an appropriate metric for probable long term temperature trends.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68300" y="3287220"/>
            <a:ext cx="222075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/>
              <a:t>Extreme Heat </a:t>
            </a:r>
            <a:endParaRPr lang="en-US" sz="2800" b="1" dirty="0" smtClean="0"/>
          </a:p>
          <a:p>
            <a:pPr algn="ctr"/>
            <a:r>
              <a:rPr lang="en-US" sz="2800" b="1" dirty="0" smtClean="0"/>
              <a:t>Events</a:t>
            </a:r>
            <a:endParaRPr lang="en-US" sz="2800" b="1" dirty="0"/>
          </a:p>
        </p:txBody>
      </p:sp>
      <p:sp>
        <p:nvSpPr>
          <p:cNvPr id="18" name="Rectangle 17"/>
          <p:cNvSpPr/>
          <p:nvPr/>
        </p:nvSpPr>
        <p:spPr>
          <a:xfrm>
            <a:off x="1171353" y="4120429"/>
            <a:ext cx="662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7F7F7F"/>
                </a:solidFill>
              </a:rPr>
              <a:t>[</a:t>
            </a:r>
            <a:r>
              <a:rPr lang="en-US" dirty="0" err="1" smtClean="0">
                <a:solidFill>
                  <a:srgbClr val="7F7F7F"/>
                </a:solidFill>
              </a:rPr>
              <a:t>xhe</a:t>
            </a:r>
            <a:r>
              <a:rPr lang="en-US" dirty="0" smtClean="0">
                <a:solidFill>
                  <a:srgbClr val="7F7F7F"/>
                </a:solidFill>
              </a:rPr>
              <a:t>]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697457" y="3201596"/>
            <a:ext cx="425087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/>
              <a:t>Counts the total times the </a:t>
            </a:r>
            <a:r>
              <a:rPr lang="en-US" sz="1600" b="1" dirty="0"/>
              <a:t>daily average maximum temperature is above </a:t>
            </a:r>
            <a:r>
              <a:rPr lang="en-US" sz="1600" b="1" dirty="0" smtClean="0"/>
              <a:t>the 99</a:t>
            </a:r>
            <a:r>
              <a:rPr lang="en-US" sz="1600" b="1" baseline="30000" dirty="0" smtClean="0"/>
              <a:t>th</a:t>
            </a:r>
            <a:r>
              <a:rPr lang="en-US" sz="1600" b="1" dirty="0" smtClean="0"/>
              <a:t> percentile </a:t>
            </a:r>
            <a:r>
              <a:rPr lang="en-US" sz="1600" b="1" dirty="0"/>
              <a:t>of historic observations</a:t>
            </a:r>
            <a:r>
              <a:rPr lang="en-US" sz="1600" dirty="0"/>
              <a:t>. </a:t>
            </a:r>
            <a:r>
              <a:rPr lang="en-US" sz="1600" dirty="0" smtClean="0"/>
              <a:t>It </a:t>
            </a:r>
            <a:r>
              <a:rPr lang="en-US" sz="1600" dirty="0"/>
              <a:t>is an appropriate indicator for understanding deviations from normal climatic extremes.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75376" y="5049403"/>
            <a:ext cx="182819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/>
              <a:t>Heat Wave </a:t>
            </a:r>
            <a:endParaRPr lang="en-US" sz="2800" b="1" dirty="0" smtClean="0"/>
          </a:p>
          <a:p>
            <a:pPr algn="ctr"/>
            <a:r>
              <a:rPr lang="en-US" sz="2800" b="1" dirty="0" smtClean="0"/>
              <a:t>Incidents</a:t>
            </a:r>
            <a:endParaRPr lang="en-US" sz="2800" b="1" dirty="0"/>
          </a:p>
        </p:txBody>
      </p:sp>
      <p:sp>
        <p:nvSpPr>
          <p:cNvPr id="21" name="Rectangle 20"/>
          <p:cNvSpPr/>
          <p:nvPr/>
        </p:nvSpPr>
        <p:spPr>
          <a:xfrm>
            <a:off x="1168197" y="5894655"/>
            <a:ext cx="66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7F7F7F"/>
                </a:solidFill>
              </a:rPr>
              <a:t>[</a:t>
            </a:r>
            <a:r>
              <a:rPr lang="en-US" dirty="0" err="1" smtClean="0">
                <a:solidFill>
                  <a:srgbClr val="7F7F7F"/>
                </a:solidFill>
              </a:rPr>
              <a:t>hwi</a:t>
            </a:r>
            <a:r>
              <a:rPr lang="en-US" dirty="0" smtClean="0">
                <a:solidFill>
                  <a:srgbClr val="7F7F7F"/>
                </a:solidFill>
              </a:rPr>
              <a:t>]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654140" y="4977453"/>
            <a:ext cx="41607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/>
              <a:t>Counts the days the </a:t>
            </a:r>
            <a:r>
              <a:rPr lang="en-US" sz="1600" b="1" dirty="0"/>
              <a:t>daily high temperature exceeds 5˚C above historic average high temperature norms for at least 5 consecutive days</a:t>
            </a:r>
            <a:r>
              <a:rPr lang="en-US" sz="1600" dirty="0"/>
              <a:t>. </a:t>
            </a:r>
            <a:r>
              <a:rPr lang="en-US" sz="1600" dirty="0" smtClean="0"/>
              <a:t>Frequency</a:t>
            </a:r>
            <a:r>
              <a:rPr lang="en-US" sz="1600" dirty="0"/>
              <a:t>, duration, and intensity predictions of heat waves are very important for health and emergency services planning.</a:t>
            </a:r>
          </a:p>
        </p:txBody>
      </p:sp>
    </p:spTree>
    <p:extLst>
      <p:ext uri="{BB962C8B-B14F-4D97-AF65-F5344CB8AC3E}">
        <p14:creationId xmlns:p14="http://schemas.microsoft.com/office/powerpoint/2010/main" val="1160287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>
          <a:xfrm>
            <a:off x="368300" y="127000"/>
            <a:ext cx="8674100" cy="9779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800" b="1" dirty="0" smtClean="0">
                <a:solidFill>
                  <a:srgbClr val="690000"/>
                </a:solidFill>
              </a:rPr>
              <a:t>Collecting Data: Climate API</a:t>
            </a:r>
            <a:endParaRPr lang="en-US" sz="3800" b="1" dirty="0">
              <a:solidFill>
                <a:srgbClr val="69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1130300"/>
            <a:ext cx="6743700" cy="0"/>
          </a:xfrm>
          <a:prstGeom prst="line">
            <a:avLst/>
          </a:prstGeom>
          <a:ln w="28575" cmpd="sng">
            <a:solidFill>
              <a:srgbClr val="FC8A1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06564" y="3259152"/>
            <a:ext cx="846262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app.climate.azavea.com</a:t>
            </a:r>
            <a:r>
              <a:rPr lang="en-US" dirty="0"/>
              <a:t>/</a:t>
            </a:r>
            <a:r>
              <a:rPr lang="en-US" dirty="0" err="1"/>
              <a:t>api</a:t>
            </a:r>
            <a:r>
              <a:rPr lang="en-US" dirty="0"/>
              <a:t>/climate-data</a:t>
            </a:r>
            <a:r>
              <a:rPr lang="en-US" dirty="0" smtClean="0"/>
              <a:t>/</a:t>
            </a:r>
            <a:r>
              <a:rPr lang="en-US" b="1" dirty="0">
                <a:solidFill>
                  <a:srgbClr val="FC8A15"/>
                </a:solidFill>
              </a:rPr>
              <a:t>9</a:t>
            </a:r>
            <a:r>
              <a:rPr lang="en-US" dirty="0" smtClean="0"/>
              <a:t>/</a:t>
            </a:r>
            <a:r>
              <a:rPr lang="en-US" b="1" dirty="0">
                <a:solidFill>
                  <a:srgbClr val="FC8A15"/>
                </a:solidFill>
              </a:rPr>
              <a:t>RCP85</a:t>
            </a:r>
            <a:r>
              <a:rPr lang="en-US" dirty="0"/>
              <a:t>/indicator/</a:t>
            </a:r>
            <a:r>
              <a:rPr lang="en-US" b="1" dirty="0" err="1">
                <a:solidFill>
                  <a:srgbClr val="FC8A15"/>
                </a:solidFill>
              </a:rPr>
              <a:t>average_high_temperature</a:t>
            </a:r>
            <a:r>
              <a:rPr lang="en-US" dirty="0"/>
              <a:t>/?dataset=</a:t>
            </a:r>
            <a:r>
              <a:rPr lang="en-US" b="1" dirty="0" err="1">
                <a:solidFill>
                  <a:srgbClr val="FC8A15"/>
                </a:solidFill>
              </a:rPr>
              <a:t>LOCA</a:t>
            </a:r>
            <a:r>
              <a:rPr lang="en-US" dirty="0" err="1"/>
              <a:t>&amp;years</a:t>
            </a:r>
            <a:r>
              <a:rPr lang="en-US" dirty="0"/>
              <a:t>=</a:t>
            </a:r>
            <a:r>
              <a:rPr lang="en-US" b="1" dirty="0">
                <a:solidFill>
                  <a:srgbClr val="FC8A15"/>
                </a:solidFill>
              </a:rPr>
              <a:t>2006</a:t>
            </a:r>
            <a:r>
              <a:rPr lang="en-US" dirty="0"/>
              <a:t>&amp;units=</a:t>
            </a:r>
            <a:r>
              <a:rPr lang="en-US" b="1" dirty="0" err="1">
                <a:solidFill>
                  <a:srgbClr val="FC8A15"/>
                </a:solidFill>
              </a:rPr>
              <a:t>F</a:t>
            </a:r>
            <a:r>
              <a:rPr lang="en-US" dirty="0" err="1"/>
              <a:t>&amp;agg</a:t>
            </a:r>
            <a:r>
              <a:rPr lang="en-US" dirty="0" smtClean="0"/>
              <a:t>=</a:t>
            </a:r>
            <a:r>
              <a:rPr lang="en-US" b="1" dirty="0" smtClean="0">
                <a:solidFill>
                  <a:srgbClr val="FC8A15"/>
                </a:solidFill>
              </a:rPr>
              <a:t>median</a:t>
            </a:r>
            <a:endParaRPr lang="en-US" b="1" dirty="0">
              <a:solidFill>
                <a:srgbClr val="FC8A15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68077" y="1414541"/>
            <a:ext cx="70577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dirty="0" smtClean="0"/>
              <a:t>Querying the API: Example </a:t>
            </a:r>
            <a:r>
              <a:rPr lang="en-US" sz="2800" dirty="0" err="1" smtClean="0"/>
              <a:t>Querystring</a:t>
            </a:r>
            <a:endParaRPr lang="en-US" sz="2800" dirty="0"/>
          </a:p>
        </p:txBody>
      </p:sp>
      <p:sp>
        <p:nvSpPr>
          <p:cNvPr id="5" name="Left Bracket 4"/>
          <p:cNvSpPr/>
          <p:nvPr/>
        </p:nvSpPr>
        <p:spPr>
          <a:xfrm rot="5400000">
            <a:off x="5116991" y="3046174"/>
            <a:ext cx="105828" cy="226056"/>
          </a:xfrm>
          <a:prstGeom prst="leftBracket">
            <a:avLst/>
          </a:prstGeom>
          <a:ln>
            <a:solidFill>
              <a:srgbClr val="FC8A1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ket 23"/>
          <p:cNvSpPr/>
          <p:nvPr/>
        </p:nvSpPr>
        <p:spPr>
          <a:xfrm rot="5400000">
            <a:off x="5569890" y="2899874"/>
            <a:ext cx="105829" cy="518663"/>
          </a:xfrm>
          <a:prstGeom prst="leftBracket">
            <a:avLst/>
          </a:prstGeom>
          <a:ln>
            <a:solidFill>
              <a:srgbClr val="FC8A1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ket 24"/>
          <p:cNvSpPr/>
          <p:nvPr/>
        </p:nvSpPr>
        <p:spPr>
          <a:xfrm rot="16200000" flipV="1">
            <a:off x="1688114" y="2765179"/>
            <a:ext cx="105829" cy="2468880"/>
          </a:xfrm>
          <a:prstGeom prst="leftBracket">
            <a:avLst/>
          </a:prstGeom>
          <a:ln>
            <a:solidFill>
              <a:srgbClr val="FC8A1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Bracket 25"/>
          <p:cNvSpPr/>
          <p:nvPr/>
        </p:nvSpPr>
        <p:spPr>
          <a:xfrm rot="16200000" flipV="1">
            <a:off x="4212420" y="3771018"/>
            <a:ext cx="105829" cy="457200"/>
          </a:xfrm>
          <a:prstGeom prst="leftBracket">
            <a:avLst/>
          </a:prstGeom>
          <a:ln>
            <a:solidFill>
              <a:srgbClr val="FC8A1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ket 26"/>
          <p:cNvSpPr/>
          <p:nvPr/>
        </p:nvSpPr>
        <p:spPr>
          <a:xfrm rot="16200000" flipV="1">
            <a:off x="5458618" y="3771017"/>
            <a:ext cx="105829" cy="457200"/>
          </a:xfrm>
          <a:prstGeom prst="leftBracket">
            <a:avLst/>
          </a:prstGeom>
          <a:ln>
            <a:solidFill>
              <a:srgbClr val="FC8A1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ket 27"/>
          <p:cNvSpPr/>
          <p:nvPr/>
        </p:nvSpPr>
        <p:spPr>
          <a:xfrm rot="16200000" flipV="1">
            <a:off x="7492661" y="3670786"/>
            <a:ext cx="105829" cy="621789"/>
          </a:xfrm>
          <a:prstGeom prst="leftBracket">
            <a:avLst/>
          </a:prstGeom>
          <a:ln>
            <a:solidFill>
              <a:srgbClr val="FC8A1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ket 28"/>
          <p:cNvSpPr/>
          <p:nvPr/>
        </p:nvSpPr>
        <p:spPr>
          <a:xfrm rot="16200000" flipV="1">
            <a:off x="6486447" y="3886293"/>
            <a:ext cx="105828" cy="226056"/>
          </a:xfrm>
          <a:prstGeom prst="leftBracket">
            <a:avLst/>
          </a:prstGeom>
          <a:ln>
            <a:solidFill>
              <a:srgbClr val="FC8A1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040807" y="2600870"/>
            <a:ext cx="22421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 smtClean="0">
                <a:solidFill>
                  <a:srgbClr val="FC8A15"/>
                </a:solidFill>
              </a:rPr>
              <a:t>Unique </a:t>
            </a:r>
            <a:r>
              <a:rPr lang="en-US" dirty="0" err="1" smtClean="0">
                <a:solidFill>
                  <a:srgbClr val="FC8A15"/>
                </a:solidFill>
              </a:rPr>
              <a:t>Azavea</a:t>
            </a:r>
            <a:r>
              <a:rPr lang="en-US" dirty="0" smtClean="0">
                <a:solidFill>
                  <a:srgbClr val="FC8A15"/>
                </a:solidFill>
              </a:rPr>
              <a:t> City ID</a:t>
            </a:r>
            <a:endParaRPr lang="en-US" dirty="0">
              <a:solidFill>
                <a:srgbClr val="FC8A15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413680" y="2602805"/>
            <a:ext cx="19505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 smtClean="0">
                <a:solidFill>
                  <a:srgbClr val="FC8A15"/>
                </a:solidFill>
              </a:rPr>
              <a:t>Climate Scenario</a:t>
            </a:r>
            <a:endParaRPr lang="en-US" dirty="0">
              <a:solidFill>
                <a:srgbClr val="FC8A15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24422" y="4165596"/>
            <a:ext cx="22421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 smtClean="0">
                <a:solidFill>
                  <a:srgbClr val="FC8A15"/>
                </a:solidFill>
              </a:rPr>
              <a:t>Climate Indicator</a:t>
            </a:r>
            <a:endParaRPr lang="en-US" dirty="0">
              <a:solidFill>
                <a:srgbClr val="FC8A15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719017" y="4166127"/>
            <a:ext cx="1128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 smtClean="0">
                <a:solidFill>
                  <a:srgbClr val="FC8A15"/>
                </a:solidFill>
              </a:rPr>
              <a:t>Dataset</a:t>
            </a:r>
            <a:endParaRPr lang="en-US" dirty="0">
              <a:solidFill>
                <a:srgbClr val="FC8A15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056877" y="4166127"/>
            <a:ext cx="9087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 smtClean="0">
                <a:solidFill>
                  <a:srgbClr val="FC8A15"/>
                </a:solidFill>
              </a:rPr>
              <a:t>Year</a:t>
            </a:r>
            <a:endParaRPr lang="en-US" dirty="0">
              <a:solidFill>
                <a:srgbClr val="FC8A15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117484" y="4164134"/>
            <a:ext cx="9158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 smtClean="0">
                <a:solidFill>
                  <a:srgbClr val="FC8A15"/>
                </a:solidFill>
              </a:rPr>
              <a:t>Unit (°)</a:t>
            </a:r>
            <a:endParaRPr lang="en-US" dirty="0">
              <a:solidFill>
                <a:srgbClr val="FC8A15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033346" y="4164134"/>
            <a:ext cx="1245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 smtClean="0">
                <a:solidFill>
                  <a:srgbClr val="FC8A15"/>
                </a:solidFill>
              </a:rPr>
              <a:t>Aggregator</a:t>
            </a:r>
            <a:endParaRPr lang="en-US" dirty="0">
              <a:solidFill>
                <a:srgbClr val="FC8A15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68101" y="5507468"/>
            <a:ext cx="803764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dirty="0" smtClean="0"/>
              <a:t>Collected yearly data for 3 climate indicators for 2006-2010 for 23 cities (*limited by CDC data)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65954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>
          <a:xfrm>
            <a:off x="368300" y="127000"/>
            <a:ext cx="8674100" cy="977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800" b="1" dirty="0" smtClean="0">
                <a:solidFill>
                  <a:srgbClr val="690000"/>
                </a:solidFill>
              </a:rPr>
              <a:t>Compiled Data</a:t>
            </a:r>
            <a:endParaRPr lang="en-US" sz="3800" b="1" dirty="0">
              <a:solidFill>
                <a:srgbClr val="69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1130300"/>
            <a:ext cx="6743700" cy="0"/>
          </a:xfrm>
          <a:prstGeom prst="line">
            <a:avLst/>
          </a:prstGeom>
          <a:ln w="28575" cmpd="sng">
            <a:solidFill>
              <a:srgbClr val="FC8A1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16612"/>
            <a:ext cx="9144000" cy="331314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27294" y="5652733"/>
            <a:ext cx="70577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dirty="0" smtClean="0"/>
              <a:t>Each observation = City, Year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30561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>
          <a:xfrm>
            <a:off x="368300" y="127000"/>
            <a:ext cx="8674100" cy="977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800" b="1" dirty="0" smtClean="0">
                <a:solidFill>
                  <a:srgbClr val="690000"/>
                </a:solidFill>
              </a:rPr>
              <a:t>Assumptions &amp; Known Issues</a:t>
            </a:r>
            <a:endParaRPr lang="en-US" sz="3800" b="1" dirty="0">
              <a:solidFill>
                <a:srgbClr val="69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1130300"/>
            <a:ext cx="6743700" cy="0"/>
          </a:xfrm>
          <a:prstGeom prst="line">
            <a:avLst/>
          </a:prstGeom>
          <a:ln w="28575" cmpd="sng">
            <a:solidFill>
              <a:srgbClr val="FC8A1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4540"/>
          </a:xfrm>
        </p:spPr>
        <p:txBody>
          <a:bodyPr>
            <a:normAutofit/>
          </a:bodyPr>
          <a:lstStyle/>
          <a:p>
            <a:r>
              <a:rPr lang="en-US" dirty="0" smtClean="0"/>
              <a:t>Climate data is inherently complex</a:t>
            </a:r>
          </a:p>
          <a:p>
            <a:r>
              <a:rPr lang="en-US" dirty="0" smtClean="0"/>
              <a:t>Hospitalizations </a:t>
            </a:r>
            <a:r>
              <a:rPr lang="en-US" dirty="0"/>
              <a:t>are by </a:t>
            </a:r>
            <a:r>
              <a:rPr lang="en-US" dirty="0" smtClean="0"/>
              <a:t>state; climate indicators by point</a:t>
            </a:r>
          </a:p>
          <a:p>
            <a:pPr lvl="1"/>
            <a:r>
              <a:rPr lang="en-US" dirty="0" smtClean="0"/>
              <a:t>Ideally: summarize climate data by state polygon</a:t>
            </a:r>
          </a:p>
          <a:p>
            <a:r>
              <a:rPr lang="en-US" dirty="0" smtClean="0"/>
              <a:t>Hospitalization </a:t>
            </a:r>
            <a:r>
              <a:rPr lang="en-US" dirty="0"/>
              <a:t>data isn't as complete as I'd </a:t>
            </a:r>
            <a:r>
              <a:rPr lang="en-US" dirty="0" smtClean="0"/>
              <a:t>hoped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00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1263</Words>
  <Application>Microsoft Macintosh PowerPoint</Application>
  <PresentationFormat>On-screen Show (4:3)</PresentationFormat>
  <Paragraphs>181</Paragraphs>
  <Slides>24</Slides>
  <Notes>23</Notes>
  <HiddenSlides>1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It’s been a hot summer…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Emily Nilson</dc:creator>
  <cp:lastModifiedBy>Emily Nilson</cp:lastModifiedBy>
  <cp:revision>31</cp:revision>
  <dcterms:created xsi:type="dcterms:W3CDTF">2018-09-05T01:50:40Z</dcterms:created>
  <dcterms:modified xsi:type="dcterms:W3CDTF">2018-09-05T22:13:06Z</dcterms:modified>
</cp:coreProperties>
</file>